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8" r:id="rId10"/>
    <p:sldId id="265" r:id="rId11"/>
    <p:sldId id="269" r:id="rId12"/>
    <p:sldId id="257" r:id="rId13"/>
    <p:sldId id="261" r:id="rId14"/>
    <p:sldId id="267" r:id="rId15"/>
    <p:sldId id="271" r:id="rId16"/>
    <p:sldId id="270" r:id="rId17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5383" y="3674226"/>
            <a:ext cx="7234842" cy="167085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</a:rPr>
              <a:t>Прокуратура России:</a:t>
            </a:r>
          </a:p>
          <a:p>
            <a:pPr algn="ctr"/>
            <a:r>
              <a:rPr lang="ru-RU" sz="3800" b="1" dirty="0" smtClean="0">
                <a:solidFill>
                  <a:schemeClr val="tx1">
                    <a:lumMod val="95000"/>
                  </a:schemeClr>
                </a:solidFill>
              </a:rPr>
              <a:t>от Империи до Федерации.</a:t>
            </a:r>
          </a:p>
          <a:p>
            <a:pPr algn="just"/>
            <a:endParaRPr lang="ru-RU" sz="3800" b="1" dirty="0" smtClean="0">
              <a:solidFill>
                <a:schemeClr val="accent6"/>
              </a:solidFill>
            </a:endParaRPr>
          </a:p>
          <a:p>
            <a:pPr algn="just"/>
            <a:endParaRPr lang="ru-RU" sz="3800" b="1" dirty="0" smtClean="0">
              <a:solidFill>
                <a:schemeClr val="accent6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61" y="415637"/>
            <a:ext cx="7620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>
          <a:xfrm>
            <a:off x="569773" y="585564"/>
            <a:ext cx="4188408" cy="5836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70517" y="789189"/>
            <a:ext cx="6907876" cy="5852912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Значительный вклад в общую Победу над фашизмом внесли уральские прокуроры и следователи.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 фронт убыл 161 работник прокуратуры. Около 100 были призваны в Красную Армию в первые месяцы 1941 года, а более 30 в первые дни войны.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Некоторые районные прокуратуры были закрыты – все ушли на фронт!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24 прокурорских работника погибли или пропали без вести на полях войны. Многие получили тяжелые увечья и вернулись домой инвалидами.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ДРАПКИН ЛЕОНИД ЯКОВЛЕВИЧ в июне 1942 г. добровольцем ушел на фронт. С сентября 1956 г. работал в </a:t>
            </a:r>
            <a:r>
              <a:rPr lang="ru-RU" sz="2000" b="1" dirty="0">
                <a:solidFill>
                  <a:schemeClr val="bg1"/>
                </a:solidFill>
              </a:rPr>
              <a:t>органах </a:t>
            </a:r>
            <a:r>
              <a:rPr lang="ru-RU" sz="2000" b="1" dirty="0" smtClean="0">
                <a:solidFill>
                  <a:schemeClr val="bg1"/>
                </a:solidFill>
              </a:rPr>
              <a:t>прокуратуры Свердловской области. После службы в прокуратуре долгие годы занимался научно-преподавательской деятельностью, вырастил  не одно поколение юристов, следователей, прокуроров. 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 память о выдающемся ученом-криминалисте в прокуратуре области открыта мемориальная доска.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64739" y="685958"/>
            <a:ext cx="6019800" cy="494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Ветераны ВЕЛИКОЙ ПОБЕДЫ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21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383" y="1371599"/>
            <a:ext cx="6499370" cy="457200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После распада СССР, в январе 1992 г., был принят Федеральный закон «О прокуратуре Российской Федерации».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дальнейшем в Конституции Российской Федерации, принятой в 1993 г., в статье 129 был закреплен принцип единства и централизации системы органов прокуратуры.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результате законодательных преобразований прокуратура Российской Федерации окончательно сформировалась структурно и функционально в самостоятельный государственный орган, не входящий ни в одну из ветвей власти.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Основной приоритет надзора прокуратуры это соблюдение прав и свобод человека и гражданина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38351" y="665017"/>
            <a:ext cx="6683433" cy="64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Прокуратура Российской Федерации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" b="1930"/>
          <a:stretch>
            <a:fillRect/>
          </a:stretch>
        </p:blipFill>
        <p:spPr>
          <a:xfrm>
            <a:off x="160298" y="482139"/>
            <a:ext cx="4195571" cy="584648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90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7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68042" y="1890106"/>
            <a:ext cx="5874327" cy="38290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Прокуратура Российской Федерации –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единая федеральная централизованная система органов, осуществляющих надзор за соблюдением Конституции Российской Федерации и исполнением законов, надзор за соблюдением прав и свобод человека и гражданина, уголовное преследование в соответствии со своими полномочиями, а также выполняющих иные функции.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1" y="0"/>
            <a:ext cx="1872921" cy="6859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1623910"/>
            <a:ext cx="5871903" cy="39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" y="935671"/>
            <a:ext cx="7706515" cy="49695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75599" y="1489826"/>
            <a:ext cx="4131733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Вступившие на прокурорскую должность давали присягу: </a:t>
            </a:r>
          </a:p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служить «ни для какой страсти, свойств, дружбы или вражды, но по самой истине…»</a:t>
            </a:r>
          </a:p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В настоящее время прохождение службы в органах </a:t>
            </a:r>
            <a:r>
              <a:rPr lang="ru-RU" sz="2000" b="1" dirty="0">
                <a:solidFill>
                  <a:schemeClr val="bg1"/>
                </a:solidFill>
              </a:rPr>
              <a:t>прокуратуры Российской Федерации и выполнение служебного долга требует от каждого прокурора соблюдение всех положений Присяги, текст которой утвержден Федеральным законом </a:t>
            </a:r>
            <a:r>
              <a:rPr lang="ru-RU" sz="2000" b="1" dirty="0" smtClean="0">
                <a:solidFill>
                  <a:schemeClr val="bg1"/>
                </a:solidFill>
              </a:rPr>
              <a:t>«О </a:t>
            </a:r>
            <a:r>
              <a:rPr lang="ru-RU" sz="2000" b="1" dirty="0">
                <a:solidFill>
                  <a:schemeClr val="bg1"/>
                </a:solidFill>
              </a:rPr>
              <a:t>прокуратуре Российской </a:t>
            </a:r>
            <a:r>
              <a:rPr lang="ru-RU" sz="2000" b="1" dirty="0" smtClean="0">
                <a:solidFill>
                  <a:schemeClr val="bg1"/>
                </a:solidFill>
              </a:rPr>
              <a:t>Федерации»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78261" y="935671"/>
            <a:ext cx="4602073" cy="54133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НА ВСЕ ВРЕМЕНА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12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13" y="1953492"/>
            <a:ext cx="6021388" cy="404829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Указом Президиума Верховного Совета СССР                 от 16 сентября 1943 года прокурорским работникам устанавливались следующие классные чины: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Действительный государственный советник юстиции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Государственные советники юстиции 1,2,3 классов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Старший советник юстиции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Советник юстиции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Младший советник юстиции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Юристы 1,2,3 классов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</a:rPr>
              <a:t>Младший юрист (в настоящее время исключен)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07650" y="1242248"/>
            <a:ext cx="4602073" cy="54133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Классные чины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4" r="29864"/>
          <a:stretch>
            <a:fillRect/>
          </a:stretch>
        </p:blipFill>
        <p:spPr>
          <a:xfrm>
            <a:off x="399012" y="270913"/>
            <a:ext cx="4530436" cy="631311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30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1507622"/>
            <a:ext cx="6019800" cy="20532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Прокурор Свердловской области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государственный советник юстиции 3 класса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Крылов Борис Александрович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3873732"/>
            <a:ext cx="6021388" cy="146765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Указом Президента Российской Федерации                  В.В. Путина от 26 мая 2021 г. № 318                            Крылов Борис Александрович назначен на должность прокурора Свердловской области.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" y="1682659"/>
            <a:ext cx="4696691" cy="37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8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6704" y="2552008"/>
            <a:ext cx="6019800" cy="1371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Генеральный прокурор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Российской Федерации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Действительный государственный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советник юстиции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Краснов Игорь Викторович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" y="1762298"/>
            <a:ext cx="5336771" cy="3557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66704" y="4106488"/>
            <a:ext cx="6200111" cy="146304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22 января 2020 г. по представлению                  Президента Российской Федерации В.В. Путина утвержден Советом Федерации на должность Генерального прокурора Российской Федерации.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9516" y="1736651"/>
            <a:ext cx="5252484" cy="5121349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</a:rPr>
              <a:t>Образование прокуратуры связано в первую очередь с государственными реформами Петра Великого.</a:t>
            </a:r>
          </a:p>
          <a:p>
            <a:r>
              <a:rPr lang="ru-RU" sz="1900" b="1" dirty="0" smtClean="0">
                <a:solidFill>
                  <a:schemeClr val="bg1"/>
                </a:solidFill>
              </a:rPr>
              <a:t>После образования Правительствующего Сената появилась необходимость создания органа, специально предназначенного для надзора за соблюдением законности.</a:t>
            </a:r>
          </a:p>
          <a:p>
            <a:r>
              <a:rPr lang="ru-RU" sz="1900" b="1" dirty="0" smtClean="0">
                <a:solidFill>
                  <a:schemeClr val="bg1"/>
                </a:solidFill>
              </a:rPr>
              <a:t>Основные задачи такого органа были пресекать своевластие должностных лиц в центре и на местах, борясь с казнокрадством и попустительством во властных структурах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" y="1084521"/>
            <a:ext cx="6631770" cy="4973827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68864" y="1042695"/>
            <a:ext cx="6019800" cy="64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Реформы Петра </a:t>
            </a:r>
            <a:r>
              <a:rPr lang="en-US" sz="3200" b="1" dirty="0" smtClean="0">
                <a:solidFill>
                  <a:schemeClr val="accent6"/>
                </a:solidFill>
              </a:rPr>
              <a:t>I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95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0651" y="1417320"/>
            <a:ext cx="5045147" cy="52524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27 апреля 1722 года Петром </a:t>
            </a:r>
            <a:r>
              <a:rPr lang="en-US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был подписан Указ, учредивший должность Генерал-прокурора: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«Сей чин – яко око наше и стряпчий в делах государственных»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Эти слова великого реформатора как нельзя лучше характеризуют предназначение прокуратуры.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Прокуроры должны выполнять роль взыскателей наказания и одновременно защитников невиновности.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Указ Петра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ru-RU" b="1" dirty="0" smtClean="0">
                <a:solidFill>
                  <a:schemeClr val="bg1"/>
                </a:solidFill>
              </a:rPr>
              <a:t> «О должности Генерал-прокурора» оставался основным законодательным актом о прокуратуре на протяжении всего </a:t>
            </a:r>
            <a:r>
              <a:rPr lang="en-US" b="1" dirty="0" smtClean="0">
                <a:solidFill>
                  <a:schemeClr val="bg1"/>
                </a:solidFill>
              </a:rPr>
              <a:t>XVIII </a:t>
            </a:r>
            <a:r>
              <a:rPr lang="ru-RU" b="1" dirty="0" smtClean="0">
                <a:solidFill>
                  <a:schemeClr val="bg1"/>
                </a:solidFill>
              </a:rPr>
              <a:t>века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" y="981733"/>
            <a:ext cx="6836735" cy="493678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21570" y="777240"/>
            <a:ext cx="6019800" cy="64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ОКО ГОСУДАРЕВО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30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1" y="1447800"/>
            <a:ext cx="6583363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" y="1127051"/>
            <a:ext cx="6080704" cy="46737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4310" y="2019300"/>
            <a:ext cx="5676861" cy="4572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Первым Генерал-прокурором Сената император назначил графа Павла Ивановича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Ягужинского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, в прошлом гвардейца Преображенского полка,             не раз демонстрировавшего Петру свою верность и честность.</a:t>
            </a:r>
          </a:p>
          <a:p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Уже в Указе от 12 января 1722 года велено было избирать прокуроров                                        «изо всяких чинов», но лучших.</a:t>
            </a:r>
          </a:p>
          <a:p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86374" y="892781"/>
            <a:ext cx="6019800" cy="6400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07875" y="1297619"/>
            <a:ext cx="6019800" cy="6400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В прокуроры только лучших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4" y="4405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" b="730"/>
          <a:stretch>
            <a:fillRect/>
          </a:stretch>
        </p:blipFill>
        <p:spPr>
          <a:xfrm>
            <a:off x="75469" y="287080"/>
            <a:ext cx="4566658" cy="63635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97033" y="1169582"/>
            <a:ext cx="6150935" cy="5345024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</a:rPr>
              <a:t>По мере смены исторических эпох подходы к функциям прокуратуры изменялись.</a:t>
            </a:r>
          </a:p>
          <a:p>
            <a:r>
              <a:rPr lang="ru-RU" sz="1900" b="1" dirty="0" smtClean="0">
                <a:solidFill>
                  <a:schemeClr val="bg1"/>
                </a:solidFill>
              </a:rPr>
              <a:t>На начальном этапе развития Советского государства прокуратура считалась свойственной царскому режиму и ее деятельности не придавалось большого значения.</a:t>
            </a:r>
          </a:p>
          <a:p>
            <a:r>
              <a:rPr lang="ru-RU" sz="1900" b="1" dirty="0" smtClean="0">
                <a:solidFill>
                  <a:schemeClr val="bg1"/>
                </a:solidFill>
              </a:rPr>
              <a:t>Однако, в конце 1921 -  начале 1922 года по инициативе В.И. Ленина было принято Постановление </a:t>
            </a:r>
            <a:r>
              <a:rPr lang="ru-RU" sz="1900" b="1" dirty="0">
                <a:solidFill>
                  <a:schemeClr val="bg1"/>
                </a:solidFill>
              </a:rPr>
              <a:t>ВЦИК от </a:t>
            </a:r>
            <a:r>
              <a:rPr lang="ru-RU" sz="1900" b="1" dirty="0" smtClean="0">
                <a:solidFill>
                  <a:schemeClr val="bg1"/>
                </a:solidFill>
              </a:rPr>
              <a:t>28.05.1922 «Положение </a:t>
            </a:r>
            <a:r>
              <a:rPr lang="ru-RU" sz="1900" b="1" dirty="0">
                <a:solidFill>
                  <a:schemeClr val="bg1"/>
                </a:solidFill>
              </a:rPr>
              <a:t>о прокурорском </a:t>
            </a:r>
            <a:r>
              <a:rPr lang="ru-RU" sz="1900" b="1" dirty="0" smtClean="0">
                <a:solidFill>
                  <a:schemeClr val="bg1"/>
                </a:solidFill>
              </a:rPr>
              <a:t>надзоре»</a:t>
            </a:r>
            <a:endParaRPr lang="ru-RU" sz="1900" b="1" dirty="0">
              <a:solidFill>
                <a:schemeClr val="bg1"/>
              </a:solidFill>
            </a:endParaRPr>
          </a:p>
          <a:p>
            <a:r>
              <a:rPr lang="ru-RU" sz="1900" b="1" dirty="0" smtClean="0">
                <a:solidFill>
                  <a:schemeClr val="bg1"/>
                </a:solidFill>
              </a:rPr>
              <a:t>Конституция СССР, утвержденная 31 января 1924 года, предусматривала создание Прокуратуры Верховного Суда СССР, которая фактически и стала прообразом нынешней Генеральной прокуратуры РФ</a:t>
            </a:r>
            <a:endParaRPr lang="ru-RU" sz="19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72500" y="529502"/>
            <a:ext cx="4004341" cy="64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НОВЫЙ ЭТАП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00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3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" b="340"/>
          <a:stretch>
            <a:fillRect/>
          </a:stretch>
        </p:blipFill>
        <p:spPr>
          <a:xfrm>
            <a:off x="-74428" y="145395"/>
            <a:ext cx="4748451" cy="66169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1948" y="1636450"/>
            <a:ext cx="6707189" cy="5624622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</a:rPr>
              <a:t>Следующим событием в истории прокуратуры, значение которого трудно переоценить, стало создание прокуратуры СССР.</a:t>
            </a:r>
          </a:p>
          <a:p>
            <a:r>
              <a:rPr lang="ru-RU" sz="1900" b="1" dirty="0" smtClean="0">
                <a:solidFill>
                  <a:schemeClr val="bg1"/>
                </a:solidFill>
              </a:rPr>
              <a:t>До 1933 года органы прокуратуры структурно входили в состав Верховного Суда СССР.</a:t>
            </a:r>
          </a:p>
          <a:p>
            <a:r>
              <a:rPr lang="ru-RU" sz="1900" b="1" dirty="0" smtClean="0">
                <a:solidFill>
                  <a:schemeClr val="bg1"/>
                </a:solidFill>
              </a:rPr>
              <a:t>В то же время прокуратура осуществляла надзор за соблюдением законности в уголовном и гражданском судопроизводстве.</a:t>
            </a:r>
          </a:p>
          <a:p>
            <a:r>
              <a:rPr lang="ru-RU" sz="1900" b="1" dirty="0" smtClean="0">
                <a:solidFill>
                  <a:schemeClr val="bg1"/>
                </a:solidFill>
              </a:rPr>
              <a:t>20 июня 1933 года «в целях укрепления социалистической законности» ЦИКом СССР было вынесено постановление «Об учреждении прокуратуры СССР»</a:t>
            </a:r>
          </a:p>
          <a:p>
            <a:r>
              <a:rPr lang="ru-RU" sz="1900" b="1" dirty="0" smtClean="0">
                <a:solidFill>
                  <a:schemeClr val="bg1"/>
                </a:solidFill>
              </a:rPr>
              <a:t>Первым прокурором СССР был назначен Иван Алексеевич Акулов.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68639" y="873834"/>
            <a:ext cx="7568424" cy="64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Создание Прокуратуры СССР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79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" y="1148316"/>
            <a:ext cx="5468209" cy="43745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39231" y="1520455"/>
            <a:ext cx="6021388" cy="4572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Обстоятельства военного времени и Великая отечественная война 1941-1945 </a:t>
            </a:r>
            <a:r>
              <a:rPr lang="ru-RU" b="1" dirty="0" err="1" smtClean="0">
                <a:solidFill>
                  <a:schemeClr val="bg1"/>
                </a:solidFill>
              </a:rPr>
              <a:t>г.г</a:t>
            </a:r>
            <a:r>
              <a:rPr lang="ru-RU" b="1" dirty="0" smtClean="0">
                <a:solidFill>
                  <a:schemeClr val="bg1"/>
                </a:solidFill>
              </a:rPr>
              <a:t>. потребовали существенного изменения методов работы во всех звеньях прокурорского аппарата, особенно следственного.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Все дела о преступлениях, направленных против обороны, государственной безопасности, общественного порядка переданы на рассмотрение военных трибуналов.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Находясь на военном положении, прокуроры обеспечивали четкое исполнение законов о поставке военной продукции, об оказании помощи фронту и об укреплении тыла.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Многие прокуроры и следователи ушли на фронт в действующую армию или партизанские отряды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52691" y="731521"/>
            <a:ext cx="6019800" cy="64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Военные годы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79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0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1" y="899129"/>
            <a:ext cx="6151664" cy="34961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050" y="1670857"/>
            <a:ext cx="5757949" cy="448887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Введение прокурорам специальной формы  также приходится на военный период.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1943 году приказом Прокурора СССР Бочкова В.М. предписывалось, чтобы на всех особо торжественных и важных мероприятиях, в том числе судебных заседаниях, прокуроры были в парадной форме.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то время парадная форма отличалась золотыми погонами, золотым шитьем на воротнике мундира каждого классного чина и к парадной форме от старшего советника и выше прилагалась шпага.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дальнейшем шпагу заменили кортиком. А вскоре вовсе их отменили за ненадобностью.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442927" y="899129"/>
            <a:ext cx="6019800" cy="64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ФОРМА и погоны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68" y="4488871"/>
            <a:ext cx="3150770" cy="20701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88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575" y="657509"/>
            <a:ext cx="6019800" cy="64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Нюрнбергский процесс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r="23974"/>
          <a:stretch>
            <a:fillRect/>
          </a:stretch>
        </p:blipFill>
        <p:spPr>
          <a:xfrm>
            <a:off x="372140" y="581567"/>
            <a:ext cx="4131763" cy="57575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9048" y="1269141"/>
            <a:ext cx="6757064" cy="528844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Прокуроры и следователи прокуратуры СССР вместе с Чрезвычайной государственной комиссией провели большую работу по расследованию злодеяний немецко- фашистских захватчиков.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Семь миллионов советских граждан предъявили свой личный счет военным преступникам.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Собранные материалы были использованы при разоблачении главных военных преступников в Нюрнбергском процессе, который проходил с 20 ноября 1945 года по 1 октября 1946 года, состоялось 403 судебных заседания.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Главным обвинителем от СССР выступил Р.А. Руденко, в последующем возглавлявший Прокуратуру СССР с 1953 г. до 1981 г.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Приговором Международного Военного Трибунала 12 виновных приговорены к смертной казни, другим предстояло отбыть пожизненное заключение или длительные сроки в тюрьме.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26" y="0"/>
            <a:ext cx="1872921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077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652</TotalTime>
  <Words>1007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Сектор</vt:lpstr>
      <vt:lpstr>Презентация PowerPoint</vt:lpstr>
      <vt:lpstr>Реформы Петра I</vt:lpstr>
      <vt:lpstr>ОКО ГОСУДАРЕВО</vt:lpstr>
      <vt:lpstr> </vt:lpstr>
      <vt:lpstr>НОВЫЙ ЭТАП</vt:lpstr>
      <vt:lpstr>Создание Прокуратуры СССР</vt:lpstr>
      <vt:lpstr>Военные годы</vt:lpstr>
      <vt:lpstr>ФОРМА и погоны</vt:lpstr>
      <vt:lpstr>Нюрнбергский процесс</vt:lpstr>
      <vt:lpstr>Ветераны ВЕЛИКОЙ ПОБЕДЫ</vt:lpstr>
      <vt:lpstr>Прокуратура Российской Федерации</vt:lpstr>
      <vt:lpstr>Прокуратура Российской Федерации –  единая федеральная централизованная система органов, осуществляющих надзор за соблюдением Конституции Российской Федерации и исполнением законов, надзор за соблюдением прав и свобод человека и гражданина, уголовное преследование в соответствии со своими полномочиями, а также выполняющих иные функции.</vt:lpstr>
      <vt:lpstr>Презентация PowerPoint</vt:lpstr>
      <vt:lpstr>Презентация PowerPoint</vt:lpstr>
      <vt:lpstr>Прокурор Свердловской области   государственный советник юстиции 3 класса  Крылов Борис Александрович</vt:lpstr>
      <vt:lpstr>Генеральный прокурор  Российской Федерации  Действительный государственный  советник юстиции  Краснов Игорь Викторович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Голоснова Татьяна Юрьевна</dc:creator>
  <cp:lastModifiedBy>Гурышева Вероника Викторовна</cp:lastModifiedBy>
  <cp:revision>94</cp:revision>
  <cp:lastPrinted>2021-09-20T06:20:34Z</cp:lastPrinted>
  <dcterms:created xsi:type="dcterms:W3CDTF">2021-09-14T10:40:53Z</dcterms:created>
  <dcterms:modified xsi:type="dcterms:W3CDTF">2021-09-20T06:21:35Z</dcterms:modified>
</cp:coreProperties>
</file>